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2204700" cy="6858000"/>
  <p:notesSz cx="12204700" cy="6858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>
          <p15:clr>
            <a:srgbClr val="A4A3A4"/>
          </p15:clr>
        </p15:guide>
        <p15:guide id="2" orient="horz" pos="3618">
          <p15:clr>
            <a:srgbClr val="A4A3A4"/>
          </p15:clr>
        </p15:guide>
        <p15:guide id="3" pos="227">
          <p15:clr>
            <a:srgbClr val="A4A3A4"/>
          </p15:clr>
        </p15:guide>
        <p15:guide id="4" pos="7461">
          <p15:clr>
            <a:srgbClr val="A4A3A4"/>
          </p15:clr>
        </p15:guide>
        <p15:guide id="5" orient="horz" pos="14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72" y="77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CEDDC4-A7BF-4A62-85FF-17C95660EF76}" type="datetimeFigureOut">
              <a:rPr lang="de-DE"/>
              <a:t>30.09.2023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6B551E-9F22-4B6E-924D-4DC3CE728678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170">
      <a:defRPr sz="16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>
      <a:defRPr sz="16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>
      <a:defRPr sz="16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>
      <a:defRPr sz="16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>
      <a:defRPr sz="16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>
      <a:defRPr sz="16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>
      <a:defRPr sz="16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>
      <a:defRPr sz="16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>
      <a:defRPr sz="16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Hier auf die einzelnen Spezifikationen eingehen, aber darauf verweisen, dass nur STAC API - Core im Beispiel vertieft gezeigt wird.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sv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weise zur Nu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26ACC08-E600-437E-A2B2-FB64953D020C}"/>
              </a:ext>
            </a:extLst>
          </p:cNvPr>
          <p:cNvSpPr txBox="1"/>
          <p:nvPr/>
        </p:nvSpPr>
        <p:spPr>
          <a:xfrm>
            <a:off x="323167" y="957515"/>
            <a:ext cx="11525934" cy="557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628" lvl="1" indent="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None/>
              <a:tabLst/>
            </a:pP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Hinweise zur Nutzung /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Tips</a:t>
            </a:r>
            <a:r>
              <a:rPr lang="de-DE" sz="20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on </a:t>
            </a:r>
            <a:r>
              <a:rPr lang="de-DE" sz="2000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</a:t>
            </a:r>
            <a:endParaRPr lang="de-DE" sz="2000" b="1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lvl="1" indent="-158750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>
                <a:tab pos="182563" algn="l"/>
              </a:tabLst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Die Layouts der Folien sind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Vorlagen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und können angepasst werden. Folgende </a:t>
            </a:r>
            <a:r>
              <a:rPr lang="de-DE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Änderungen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sind möglich: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und Copyright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öffnen. </a:t>
            </a: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de-DE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nicht öffnen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Designfarben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Form anklicken &gt; Formformat &gt; Formkontur (bei Linien) bzw. Fülleffekt (bei Flächen) &gt; Farbe wählen (Uni-Farben sind hinterlegt)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Bild anklicken &gt; (ggf. Farbfläche/-filter beiseite schieben) &gt; Bild anklicken &gt; Bildformat &gt; „Bild ändern“ &gt; Bild hochladen &gt;  (ggf. Farbfläche/-filter wieder über das Bild schieben) 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 formatieren/positionieren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Rechter Mausklick auf das Bild &gt; „Zuschneiden“. ACHTUNG: Verzerren Sie das Bild nicht! Nutzen Sie beim Skalieren ausschließlich die Eckpunkte und halten Sie die Shifttaste währenddessen gedrückt</a:t>
            </a:r>
          </a:p>
          <a:p>
            <a:pPr marL="449263" lvl="1" indent="-182563" algn="l" defTabSz="226785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Meta Offc Pro" panose="020B0504030101020102" pitchFamily="34" charset="0"/>
              <a:buChar char="-"/>
              <a:tabLst/>
            </a:pPr>
            <a:r>
              <a:rPr lang="de-DE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Druck</a:t>
            </a:r>
            <a:r>
              <a:rPr lang="de-DE" sz="1200" b="1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 erst als PDF speichern! </a:t>
            </a: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Datei &gt; speichern unter &gt; Ort suchen &gt; Dateityp PDF wählen &gt; Optionen anklicken &gt; gewünschte Folie auswählen &gt; mit „OK“ bestätigen &gt; speichern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de-DE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Geben Sie bei der Verwendung von Bildern bitte das Copyright an</a:t>
            </a:r>
          </a:p>
          <a:p>
            <a:pPr marL="441021" marR="0" lvl="1" indent="-41739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endParaRPr lang="de-DE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slide layouts are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templates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can be adapted. The following 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are possible: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and copyright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Open slide master. </a:t>
            </a: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en-US" sz="1200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Slide master must be closed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</a:t>
            </a:r>
            <a:r>
              <a:rPr lang="en-US" sz="1200" b="0" u="sng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View &gt; Slide master &gt; Click on form &gt; Format &gt; Shape contour (for lines) or Fill effect (for areas) &gt; Select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endParaRPr lang="en-US" sz="1200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&gt; View &gt; Slide master &gt; Click on image &gt; (Where required: Shift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 to one side) &gt; Image format &gt; Select "Change image" &gt; Upload picture (Where required: Replace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filter)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 images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Right mouse-click on background image and select &gt; "Crop". PLEASE NOTE: Do not distort the image! When resizing an image, use only the corner marks and keep the shift button pressed while doing so.</a:t>
            </a:r>
          </a:p>
          <a:p>
            <a:pPr marL="449263" marR="0" lvl="1" indent="-182563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</a:t>
            </a:r>
            <a:r>
              <a:rPr lang="en-US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Save slide as PDF first! </a:t>
            </a: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&gt; save as &gt; search location &gt; select file type PDF &gt; click options &gt; select desired slide &gt; confirm with "OK" &gt; save</a:t>
            </a:r>
          </a:p>
          <a:p>
            <a:pPr marL="182563" marR="0" lvl="1" indent="-158750" algn="l" defTabSz="2267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Using pictures, please quote the copyright </a:t>
            </a:r>
          </a:p>
        </p:txBody>
      </p:sp>
    </p:spTree>
    <p:extLst>
      <p:ext uri="{BB962C8B-B14F-4D97-AF65-F5344CB8AC3E}">
        <p14:creationId xmlns:p14="http://schemas.microsoft.com/office/powerpoint/2010/main" val="4447883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D.5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8E54224-1B74-F332-D84A-57FBCCC1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t="14363" r="7040" b="1243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03E6B18D-3473-07D1-82AE-DA67470918F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C321EB7-56D3-1C94-741A-B338D242B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0105BB4-E46F-46CA-B029-5F58286A83F2}"/>
              </a:ext>
            </a:extLst>
          </p:cNvPr>
          <p:cNvSpPr txBox="1"/>
          <p:nvPr/>
        </p:nvSpPr>
        <p:spPr>
          <a:xfrm>
            <a:off x="11931194" y="6527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27224047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7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B0042C-AA9E-E8A6-71F6-604E45F1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" t="29495" r="1025" b="4463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A149FA84-F02F-91B9-6EC1-B041F89E649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49A017F-51D7-B52F-C9C3-5CF1D765B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975CC4C-B516-48D3-88A6-A70408117216}"/>
              </a:ext>
            </a:extLst>
          </p:cNvPr>
          <p:cNvSpPr txBox="1"/>
          <p:nvPr/>
        </p:nvSpPr>
        <p:spPr>
          <a:xfrm>
            <a:off x="11951876" y="208597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3158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D.8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C84F029B-552D-B878-C5C3-EDD87518B4DC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BF6E44-7F0A-2B91-64F9-9F04B1EBA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" t="35075" r="25626" b="1524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B79CEB-59EA-3691-86F7-85232B85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AF27D88-EB1E-4DB2-A5A8-CDB3F30C06EB}"/>
              </a:ext>
            </a:extLst>
          </p:cNvPr>
          <p:cNvSpPr txBox="1"/>
          <p:nvPr/>
        </p:nvSpPr>
        <p:spPr>
          <a:xfrm>
            <a:off x="11913776" y="241188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26879460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5750FA79-D612-24FE-418F-2C1EDD6408A3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EE5AE-750C-2056-2030-53FB6787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2626" r="571" b="31028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F5B9E5C-21AA-B47A-2D87-37316E3D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D53320-DAF0-4B9B-B7A6-C2FAE38013CF}"/>
              </a:ext>
            </a:extLst>
          </p:cNvPr>
          <p:cNvSpPr txBox="1"/>
          <p:nvPr/>
        </p:nvSpPr>
        <p:spPr>
          <a:xfrm>
            <a:off x="11913776" y="-26530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1736901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105C0A3A-F55E-B0E0-9829-B8A355B71722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B3F723-0433-0505-479C-C7AD4CF5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" t="26009" r="184" b="1026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E82CE3-6CE8-A257-0360-A352BD8F3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920C0C5-5BAC-4A8D-99D8-288EEB1D23B9}"/>
              </a:ext>
            </a:extLst>
          </p:cNvPr>
          <p:cNvSpPr txBox="1"/>
          <p:nvPr/>
        </p:nvSpPr>
        <p:spPr>
          <a:xfrm>
            <a:off x="11948610" y="280375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25585071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F.1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4" t="14262" b="6169"/>
          <a:stretch/>
        </p:blipFill>
        <p:spPr>
          <a:xfrm>
            <a:off x="-1940" y="3088"/>
            <a:ext cx="12219340" cy="6862741"/>
          </a:xfrm>
          <a:prstGeom prst="rect">
            <a:avLst/>
          </a:prstGeom>
        </p:spPr>
      </p:pic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9D175489-3B32-EF94-34E3-18404B08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7" name="Vertikaler Textplatzhalter 2">
            <a:extLst>
              <a:ext uri="{FF2B5EF4-FFF2-40B4-BE49-F238E27FC236}">
                <a16:creationId xmlns:a16="http://schemas.microsoft.com/office/drawing/2014/main" id="{86F0FAEE-0395-37A3-D420-3A17210C49F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550A6A-42C4-E11D-F4E8-F9DC5DA37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1A688CD-064B-46DB-A8B1-AFCC9CEE67EE}"/>
              </a:ext>
            </a:extLst>
          </p:cNvPr>
          <p:cNvSpPr txBox="1"/>
          <p:nvPr/>
        </p:nvSpPr>
        <p:spPr>
          <a:xfrm>
            <a:off x="11913776" y="1963927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79391802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2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" t="21567" r="7108" b="560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DC8E386C-4D74-9DCE-A3AD-98C4DDEFC74B}"/>
              </a:ext>
            </a:extLst>
          </p:cNvPr>
          <p:cNvSpPr/>
          <p:nvPr/>
        </p:nvSpPr>
        <p:spPr>
          <a:xfrm>
            <a:off x="1" y="0"/>
            <a:ext cx="12204698" cy="6858000"/>
          </a:xfrm>
          <a:prstGeom prst="rect">
            <a:avLst/>
          </a:prstGeom>
          <a:solidFill>
            <a:schemeClr val="accent1">
              <a:alpha val="24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3B8786AE-EFD0-2E85-B1F3-8854B929CCD7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Vertikaler Textplatzhalter 2">
            <a:extLst>
              <a:ext uri="{FF2B5EF4-FFF2-40B4-BE49-F238E27FC236}">
                <a16:creationId xmlns:a16="http://schemas.microsoft.com/office/drawing/2014/main" id="{66FBEF87-AE8E-B562-8F54-29B3B2831A2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2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1C290C-D27D-AC07-5708-38E2539A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CD6A36-6159-516D-42A7-25D71875F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90D3F81-87F4-4A29-9BC0-20ECACE40736}"/>
              </a:ext>
            </a:extLst>
          </p:cNvPr>
          <p:cNvSpPr txBox="1"/>
          <p:nvPr/>
        </p:nvSpPr>
        <p:spPr>
          <a:xfrm>
            <a:off x="11875676" y="34800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46988265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5" r="7235" b="2027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-3089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3F2E3BBB-AE88-060D-1381-08DCC0D0C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82B8AFF-E03E-450B-A829-0F6258C46EC6}"/>
              </a:ext>
            </a:extLst>
          </p:cNvPr>
          <p:cNvSpPr txBox="1"/>
          <p:nvPr/>
        </p:nvSpPr>
        <p:spPr>
          <a:xfrm>
            <a:off x="11913776" y="796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6266582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 t="7016" r="17585" b="23524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EE86A60-98B9-1786-4167-44D0A9AF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0A3684D-83EB-4FA7-9E48-9004595642BD}"/>
              </a:ext>
            </a:extLst>
          </p:cNvPr>
          <p:cNvSpPr txBox="1"/>
          <p:nvPr/>
        </p:nvSpPr>
        <p:spPr>
          <a:xfrm>
            <a:off x="11913776" y="47849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97171030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Design F.5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80" r="11882" b="10863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DFB2AE1-99E0-1C55-C999-183FCE7A2D51}"/>
              </a:ext>
            </a:extLst>
          </p:cNvPr>
          <p:cNvSpPr/>
          <p:nvPr/>
        </p:nvSpPr>
        <p:spPr>
          <a:xfrm>
            <a:off x="0" y="-3090"/>
            <a:ext cx="12204700" cy="6864175"/>
          </a:xfrm>
          <a:prstGeom prst="rect">
            <a:avLst/>
          </a:prstGeom>
          <a:solidFill>
            <a:schemeClr val="bg1">
              <a:lumMod val="10000"/>
              <a:alpha val="34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1209F7A-C888-40E4-82C3-DA20C94CDC05}"/>
              </a:ext>
            </a:extLst>
          </p:cNvPr>
          <p:cNvSpPr txBox="1"/>
          <p:nvPr/>
        </p:nvSpPr>
        <p:spPr>
          <a:xfrm>
            <a:off x="11913776" y="200024"/>
            <a:ext cx="276999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600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413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A // Lini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C577C99-D98B-61A1-311B-8637B1D0460E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63874DC-F8B3-4329-58AA-DC755D2ED75D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AE4959C-9EB7-E95F-015E-25DCDA4744A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30" name="Hilfslinien">
              <a:extLst>
                <a:ext uri="{FF2B5EF4-FFF2-40B4-BE49-F238E27FC236}">
                  <a16:creationId xmlns:a16="http://schemas.microsoft.com/office/drawing/2014/main" id="{EA6358B6-1F98-4780-1F17-A7B676CB6A7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11DDCA81-30A8-BFFD-9869-0B85B0CB30D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>
              <a:extLst>
                <a:ext uri="{FF2B5EF4-FFF2-40B4-BE49-F238E27FC236}">
                  <a16:creationId xmlns:a16="http://schemas.microsoft.com/office/drawing/2014/main" id="{F4CA02BE-EB10-0F81-ED48-0ADA79BAADC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B61BB912-B5F1-7E9F-A39C-FB6638E8EC81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>
              <a:extLst>
                <a:ext uri="{FF2B5EF4-FFF2-40B4-BE49-F238E27FC236}">
                  <a16:creationId xmlns:a16="http://schemas.microsoft.com/office/drawing/2014/main" id="{CC6EFEF0-1D30-54E9-60C9-C4701530CF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>
              <a:extLst>
                <a:ext uri="{FF2B5EF4-FFF2-40B4-BE49-F238E27FC236}">
                  <a16:creationId xmlns:a16="http://schemas.microsoft.com/office/drawing/2014/main" id="{780A4645-67EF-EC15-25D7-81E94BF2FB66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>
              <a:extLst>
                <a:ext uri="{FF2B5EF4-FFF2-40B4-BE49-F238E27FC236}">
                  <a16:creationId xmlns:a16="http://schemas.microsoft.com/office/drawing/2014/main" id="{AF7CC930-65AE-92B8-1635-B74C95C2A835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>
              <a:extLst>
                <a:ext uri="{FF2B5EF4-FFF2-40B4-BE49-F238E27FC236}">
                  <a16:creationId xmlns:a16="http://schemas.microsoft.com/office/drawing/2014/main" id="{DA0E34CC-E8AD-E38F-475D-9CE6652DBBB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Hilfslinien">
            <a:extLst>
              <a:ext uri="{FF2B5EF4-FFF2-40B4-BE49-F238E27FC236}">
                <a16:creationId xmlns:a16="http://schemas.microsoft.com/office/drawing/2014/main" id="{A76A255D-7AE8-3ABF-5376-F3615E46A07E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31F487-2DD6-B4FE-D57B-D6960A6F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F408E-869E-5FB0-9037-F95088A11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284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F.6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0" t="31432" r="29932" b="16356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A24737-1A3C-272F-2CA2-842AE5133E6B}"/>
              </a:ext>
            </a:extLst>
          </p:cNvPr>
          <p:cNvSpPr/>
          <p:nvPr/>
        </p:nvSpPr>
        <p:spPr>
          <a:xfrm>
            <a:off x="0" y="-4684"/>
            <a:ext cx="12204700" cy="6862684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AFDFAC-527C-4C54-4996-00DC2A05E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EF4DEF9-1A85-47B1-A15A-A0FD1331A812}"/>
              </a:ext>
            </a:extLst>
          </p:cNvPr>
          <p:cNvSpPr txBox="1"/>
          <p:nvPr/>
        </p:nvSpPr>
        <p:spPr>
          <a:xfrm>
            <a:off x="11913776" y="17560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52505385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496" b="20288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0"/>
            <a:ext cx="12204700" cy="6854907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5B3E85-BC98-2141-5ADD-FC6AEA8C9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D4A78C9-B02F-405F-BCBD-878D44CA993A}"/>
              </a:ext>
            </a:extLst>
          </p:cNvPr>
          <p:cNvSpPr txBox="1"/>
          <p:nvPr/>
        </p:nvSpPr>
        <p:spPr>
          <a:xfrm>
            <a:off x="11913776" y="32704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35375371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62" b="786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-1"/>
            <a:ext cx="12204700" cy="6854909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B1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FB1A02-E3E8-4FCE-AFA2-F22379D3B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B00C8D27-9DD6-4AE6-9ED7-1229F76FB1D0}"/>
              </a:ext>
            </a:extLst>
          </p:cNvPr>
          <p:cNvSpPr txBox="1"/>
          <p:nvPr/>
        </p:nvSpPr>
        <p:spPr>
          <a:xfrm>
            <a:off x="11913776" y="381341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E // Eigene Bild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F53E8E-1412-0ACF-E34E-0C3D9704C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" t="43529" r="7685" b="36602"/>
          <a:stretch/>
        </p:blipFill>
        <p:spPr>
          <a:xfrm>
            <a:off x="2586789" y="0"/>
            <a:ext cx="9617911" cy="3119473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B08FA4-B622-2B72-8FD4-CB474C3CCDBB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6" name="Hilfslinien">
              <a:extLst>
                <a:ext uri="{FF2B5EF4-FFF2-40B4-BE49-F238E27FC236}">
                  <a16:creationId xmlns:a16="http://schemas.microsoft.com/office/drawing/2014/main" id="{A7AE69A8-2229-A533-7A8E-98D88F8F4019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E07173E2-265B-5FEE-D8C9-4FC1B14DAF2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DFAE9437-79E8-C770-79FE-402A8C3F9F7F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74F3D2-F71B-9DBB-92D5-1451C7902F5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9F13D6B8-92F8-57D6-BBB0-4C64F499B2CB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0F107C7C-1735-3634-EA60-34B95F248904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7DC78891-CE3B-A771-3BF7-05240F13BEB9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6022DDB6-7863-0F48-D401-BFBD30A753DC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Hilfslinien">
            <a:extLst>
              <a:ext uri="{FF2B5EF4-FFF2-40B4-BE49-F238E27FC236}">
                <a16:creationId xmlns:a16="http://schemas.microsoft.com/office/drawing/2014/main" id="{DCE1B0F8-DB33-7AF4-CDFB-63EDCB0ACB7A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661E3DC-4AFD-B3A5-B5B4-1CE416165D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28" t="66368" r="18915" b="19739"/>
          <a:stretch/>
        </p:blipFill>
        <p:spPr>
          <a:xfrm>
            <a:off x="5875469" y="4801508"/>
            <a:ext cx="6329231" cy="2056492"/>
          </a:xfrm>
          <a:custGeom>
            <a:avLst/>
            <a:gdLst>
              <a:gd name="connsiteX0" fmla="*/ 6329231 w 6329231"/>
              <a:gd name="connsiteY0" fmla="*/ 0 h 2056492"/>
              <a:gd name="connsiteX1" fmla="*/ 6329231 w 6329231"/>
              <a:gd name="connsiteY1" fmla="*/ 2056492 h 2056492"/>
              <a:gd name="connsiteX2" fmla="*/ 0 w 6329231"/>
              <a:gd name="connsiteY2" fmla="*/ 2056492 h 20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9231" h="2056492">
                <a:moveTo>
                  <a:pt x="6329231" y="0"/>
                </a:moveTo>
                <a:lnTo>
                  <a:pt x="6329231" y="2056492"/>
                </a:lnTo>
                <a:lnTo>
                  <a:pt x="0" y="2056492"/>
                </a:ln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7CBC32A-EEA0-1161-5C2D-666C329DB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98235FB-3538-A26C-449D-30C4D54C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A415A99-C5C7-42BE-811C-2D7DF58D1C85}"/>
              </a:ext>
            </a:extLst>
          </p:cNvPr>
          <p:cNvSpPr txBox="1"/>
          <p:nvPr/>
        </p:nvSpPr>
        <p:spPr>
          <a:xfrm>
            <a:off x="11913776" y="542314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6231678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1 // Fläche + Hintergrundbild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Himmel, Baum, Gebäude enthält.&#10;&#10;Automatisch generierte Beschreibung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82"/>
          <a:stretch/>
        </p:blipFill>
        <p:spPr>
          <a:xfrm>
            <a:off x="-700" y="3089"/>
            <a:ext cx="12205400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accent3">
              <a:alpha val="600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F5206A-047A-44E8-5950-B0A24AA2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1BCB084-0831-4D2F-B6F5-B1532A9745BD}"/>
              </a:ext>
            </a:extLst>
          </p:cNvPr>
          <p:cNvSpPr txBox="1"/>
          <p:nvPr/>
        </p:nvSpPr>
        <p:spPr>
          <a:xfrm>
            <a:off x="11913776" y="4718291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25000"/>
                  </a:schemeClr>
                </a:solidFill>
              </a:rPr>
              <a:t>© Uni Münster – MünsterView</a:t>
            </a:r>
          </a:p>
        </p:txBody>
      </p:sp>
    </p:spTree>
    <p:extLst>
      <p:ext uri="{BB962C8B-B14F-4D97-AF65-F5344CB8AC3E}">
        <p14:creationId xmlns:p14="http://schemas.microsoft.com/office/powerpoint/2010/main" val="252473924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2 // Fläche + Hintergrundbild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04701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-1" y="-2"/>
            <a:ext cx="12204701" cy="685800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0D601545-9F4C-CDD8-D5C6-52511CB1D885}"/>
              </a:ext>
            </a:extLst>
          </p:cNvPr>
          <p:cNvSpPr/>
          <p:nvPr/>
        </p:nvSpPr>
        <p:spPr>
          <a:xfrm>
            <a:off x="0" y="0"/>
            <a:ext cx="950392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B742821-D639-46DC-6DA7-90E7CA1E484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8CB63E9E-C537-8F3D-A058-C3EF864664D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FABDC077-B75B-13AA-A6A9-C48FD85976C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DD35ED-8C22-07BC-30F0-2CDFC2D1200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3B56841E-2428-DF73-DEF9-6F8DB11C43A8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2CDC533A-6DBC-DF4D-1A8F-CC58C8B223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CFD4069E-BBE5-D398-1B9F-C934F2DBF55E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56219451-68C9-FEFF-15C0-F0DFF559087A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29832F06-F155-6583-B74C-1D89F0CB7C7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658C6D76-7E1D-9A56-9CD0-8E958F255446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0B7D0-5814-508D-9218-94E6F3D0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DD58189-7244-4889-9F57-33DD2896AA64}"/>
              </a:ext>
            </a:extLst>
          </p:cNvPr>
          <p:cNvSpPr txBox="1"/>
          <p:nvPr/>
        </p:nvSpPr>
        <p:spPr>
          <a:xfrm>
            <a:off x="11913776" y="100109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322925241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G.1 // Linien + Farbhintergrund // Ti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264E5A0-E6C6-8251-3EEB-174459B080CC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12B200-22E6-0AE3-FE50-6D1BF37AA494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7DC5F531-C3FF-F1A6-EF60-879BF9F5FA0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DE1E3A56-8454-772A-39AC-61985FABC63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197FE9B5-9004-E60F-AC43-65F4757874F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42347A49-60B1-5F9B-7EC4-209EC041E9BA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0B5C75E3-6811-1068-53E3-434C78638E69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EDA1359A-3864-5311-2897-EC1EEBD791A7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CD012E89-8EAD-8CD9-165A-15688C40A2E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DF9A0C2D-582A-6E09-2981-1915224FE0E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496C045C-A67C-ED9C-C9F7-3AE3F8FE54C2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3762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G.2 // Linien + Farbhintergrund // Titel">
    <p:bg>
      <p:bgPr>
        <a:solidFill>
          <a:srgbClr val="7AB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8223" y="6236942"/>
            <a:ext cx="6840000" cy="0"/>
          </a:xfrm>
          <a:prstGeom prst="line">
            <a:avLst/>
          </a:prstGeom>
          <a:ln w="57150">
            <a:solidFill>
              <a:srgbClr val="FFFFFF">
                <a:alpha val="2496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E1B9525-C544-24A8-A4B5-136A9198378D}"/>
              </a:ext>
            </a:extLst>
          </p:cNvPr>
          <p:cNvCxnSpPr>
            <a:cxnSpLocks/>
          </p:cNvCxnSpPr>
          <p:nvPr/>
        </p:nvCxnSpPr>
        <p:spPr>
          <a:xfrm rot="-360000">
            <a:off x="-198000" y="1203107"/>
            <a:ext cx="12600000" cy="0"/>
          </a:xfrm>
          <a:prstGeom prst="line">
            <a:avLst/>
          </a:prstGeom>
          <a:ln w="57150">
            <a:solidFill>
              <a:srgbClr val="FFFFFF">
                <a:alpha val="253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E8F833-389E-2C73-6368-253A85DFF5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C04BE030-B12A-8C58-A0FF-2915C21D4648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BF19BDF1-2CE0-B008-CB1A-F6634B94431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06DC76DF-C7F6-864F-C513-A230C36A7180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6DE1BACC-43A4-773B-0241-C642E0619A8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8638854B-0FAD-9AC3-3132-6922D6B4C81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1FC8C080-9D28-EFCF-F153-79939473C775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4754DBB-F3A4-F058-F8A6-6A1CA7F16200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84D12409-580E-3251-F013-FD05C00C7C10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B26A0BD4-0F79-9AA2-77C8-8D092BE972D8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03342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1066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792930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457">
          <p15:clr>
            <a:srgbClr val="FBAE40"/>
          </p15:clr>
        </p15:guide>
        <p15:guide id="3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B // Linie + Fläche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8B0E7D7D-93BD-A463-C9F9-3F8B066EDE22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CCE4440-18B9-870D-62E3-0576E0A7A3B9}"/>
              </a:ext>
            </a:extLst>
          </p:cNvPr>
          <p:cNvCxnSpPr>
            <a:cxnSpLocks/>
          </p:cNvCxnSpPr>
          <p:nvPr/>
        </p:nvCxnSpPr>
        <p:spPr>
          <a:xfrm rot="360000">
            <a:off x="-195062" y="5262595"/>
            <a:ext cx="12600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1">
            <a:extLst>
              <a:ext uri="{FF2B5EF4-FFF2-40B4-BE49-F238E27FC236}">
                <a16:creationId xmlns:a16="http://schemas.microsoft.com/office/drawing/2014/main" id="{4B862DA9-1217-21E7-2EF6-BC88A8925AC1}"/>
              </a:ext>
            </a:extLst>
          </p:cNvPr>
          <p:cNvSpPr/>
          <p:nvPr/>
        </p:nvSpPr>
        <p:spPr>
          <a:xfrm>
            <a:off x="5184742" y="0"/>
            <a:ext cx="7019958" cy="3139126"/>
          </a:xfrm>
          <a:custGeom>
            <a:avLst/>
            <a:gdLst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3139126 h 3139126"/>
              <a:gd name="connsiteX4" fmla="*/ 0 w 7019958"/>
              <a:gd name="connsiteY4" fmla="*/ 0 h 3139126"/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0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958" h="3139126">
                <a:moveTo>
                  <a:pt x="0" y="0"/>
                </a:moveTo>
                <a:lnTo>
                  <a:pt x="7019958" y="0"/>
                </a:lnTo>
                <a:lnTo>
                  <a:pt x="7019958" y="3139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284B6C2-39F1-5E7A-F183-41AED5885ACF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67092469-8237-7D0F-191D-E724110C7A4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F208395A-DCAA-05E9-2F73-BEF0981A498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ie">
              <a:extLst>
                <a:ext uri="{FF2B5EF4-FFF2-40B4-BE49-F238E27FC236}">
                  <a16:creationId xmlns:a16="http://schemas.microsoft.com/office/drawing/2014/main" id="{4CDA1422-A3C2-705C-9CE7-6478238842D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8E7FC7E7-E963-FA68-DC1F-05445A979C7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BB9E224D-BF84-BA43-85D9-3F7A9C45534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AD304CD7-AE36-7C4C-A9AB-807DAAC7417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2C0614AD-FE4D-80DA-B138-8568EF64291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88683533-55A0-48EC-7833-3E9147979A9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B702F998-434E-4CBD-5603-75E04148AEFC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419749-203C-E47E-EE98-AB0DB45F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962" y="6335367"/>
            <a:ext cx="1201735" cy="1820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4BE955-38F1-1D3F-A9A4-C0770F303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144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0035563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77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358467883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FD1A82-C2D0-0756-5EF5-40D310A1D10D}" type="datetimeFigureOut">
              <a:rPr lang="de-DE"/>
              <a:t>30.09.2023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321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5587" y="1122362"/>
            <a:ext cx="9153524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5587" y="3602037"/>
            <a:ext cx="9153524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97C8FB-26AC-9FC3-3364-D5049607F98A}" type="datetimeFigureOut">
              <a:rPr lang="de-DE"/>
              <a:t>30.09.2023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2717" y="1709738"/>
            <a:ext cx="10526553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2717" y="4589463"/>
            <a:ext cx="10526553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CF9602-9E77-390E-83AC-75D538CFC53C}" type="datetimeFigureOut">
              <a:rPr lang="de-DE"/>
              <a:t>30.09.2023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9072" y="1825625"/>
            <a:ext cx="5186997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8629" y="1825625"/>
            <a:ext cx="5186997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B9E0D0D-A309-2AAC-B28C-89C872D7A8B7}" type="datetimeFigureOut">
              <a:rPr lang="de-DE"/>
              <a:t>30.09.2023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365125"/>
            <a:ext cx="10526553" cy="1325562"/>
          </a:xfrm>
        </p:spPr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0664" y="1681162"/>
            <a:ext cx="5163159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40664" y="2505074"/>
            <a:ext cx="5163159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8629" y="1681162"/>
            <a:ext cx="51885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8629" y="2505074"/>
            <a:ext cx="5188587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279993-B10F-FB2F-5610-10E024FD53E9}" type="datetimeFigureOut">
              <a:rPr lang="de-DE"/>
              <a:t>30.09.2023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2E1497-6232-E595-AACD-54B5DD8D4D49}" type="datetimeFigureOut">
              <a:rPr lang="de-DE"/>
              <a:t>30.09.2023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C0017C-B17C-E485-A572-7720F0CBC6CE}" type="datetimeFigureOut">
              <a:rPr lang="de-DE"/>
              <a:t>30.09.2023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457200"/>
            <a:ext cx="3936333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8587" y="987425"/>
            <a:ext cx="6178629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40662" y="2057399"/>
            <a:ext cx="3936333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1EBE93A-8931-1E60-913F-B757A2D45F75}" type="datetimeFigureOut">
              <a:rPr lang="de-DE"/>
              <a:t>30.09.2023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1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21A9250-DD47-48AE-5065-6271790BED51}"/>
              </a:ext>
            </a:extLst>
          </p:cNvPr>
          <p:cNvSpPr/>
          <p:nvPr/>
        </p:nvSpPr>
        <p:spPr>
          <a:xfrm>
            <a:off x="0" y="0"/>
            <a:ext cx="12204700" cy="1877438"/>
          </a:xfrm>
          <a:custGeom>
            <a:avLst/>
            <a:gdLst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1877438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593387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877438">
                <a:moveTo>
                  <a:pt x="0" y="0"/>
                </a:moveTo>
                <a:lnTo>
                  <a:pt x="12204700" y="0"/>
                </a:lnTo>
                <a:lnTo>
                  <a:pt x="12204700" y="593387"/>
                </a:lnTo>
                <a:lnTo>
                  <a:pt x="0" y="18774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FCC49C-66EB-3F94-C8B6-7E7C9B522388}"/>
              </a:ext>
            </a:extLst>
          </p:cNvPr>
          <p:cNvSpPr/>
          <p:nvPr/>
        </p:nvSpPr>
        <p:spPr>
          <a:xfrm>
            <a:off x="0" y="5513294"/>
            <a:ext cx="6338047" cy="1344706"/>
          </a:xfrm>
          <a:custGeom>
            <a:avLst/>
            <a:gdLst>
              <a:gd name="connsiteX0" fmla="*/ 0 w 6338047"/>
              <a:gd name="connsiteY0" fmla="*/ 0 h 1344706"/>
              <a:gd name="connsiteX1" fmla="*/ 6338047 w 6338047"/>
              <a:gd name="connsiteY1" fmla="*/ 0 h 1344706"/>
              <a:gd name="connsiteX2" fmla="*/ 6338047 w 6338047"/>
              <a:gd name="connsiteY2" fmla="*/ 1344706 h 1344706"/>
              <a:gd name="connsiteX3" fmla="*/ 0 w 6338047"/>
              <a:gd name="connsiteY3" fmla="*/ 1344706 h 1344706"/>
              <a:gd name="connsiteX4" fmla="*/ 0 w 6338047"/>
              <a:gd name="connsiteY4" fmla="*/ 0 h 1344706"/>
              <a:gd name="connsiteX0" fmla="*/ 0 w 6338047"/>
              <a:gd name="connsiteY0" fmla="*/ 0 h 1344706"/>
              <a:gd name="connsiteX1" fmla="*/ 6338047 w 6338047"/>
              <a:gd name="connsiteY1" fmla="*/ 1344706 h 1344706"/>
              <a:gd name="connsiteX2" fmla="*/ 0 w 6338047"/>
              <a:gd name="connsiteY2" fmla="*/ 1344706 h 1344706"/>
              <a:gd name="connsiteX3" fmla="*/ 0 w 6338047"/>
              <a:gd name="connsiteY3" fmla="*/ 0 h 134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047" h="1344706">
                <a:moveTo>
                  <a:pt x="0" y="0"/>
                </a:moveTo>
                <a:lnTo>
                  <a:pt x="6338047" y="1344706"/>
                </a:lnTo>
                <a:lnTo>
                  <a:pt x="0" y="1344706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609492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009DD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885842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72FFBBB-A8A7-819F-F38D-35CFDDD6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5" y="293869"/>
            <a:ext cx="2880000" cy="780560"/>
          </a:xfrm>
          <a:prstGeom prst="rect">
            <a:avLst/>
          </a:prstGeom>
          <a:noFill/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6B7D86-D248-6462-6FE6-117CB3C1D6A2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ECC4E247-0D66-525C-C482-70A4E70236A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4" name="Linie">
              <a:extLst>
                <a:ext uri="{FF2B5EF4-FFF2-40B4-BE49-F238E27FC236}">
                  <a16:creationId xmlns:a16="http://schemas.microsoft.com/office/drawing/2014/main" id="{A835891A-D9F7-52BC-3529-35BC29E410E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7BEEF9D7-A2A9-1F41-5FD9-DA4DDBD6F58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041F4BCF-24A3-931B-F527-9E6CAC6542F0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23344DFB-8932-AC35-0E01-6483D5EB91A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E1BD3C89-B9C4-7B49-C0BD-B123742B0B41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A42B08DC-53AF-C19A-1B64-6FBA8872FA1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71DDB78B-8BEA-0BA4-5823-BF9AEAFE2CEF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CE599F6C-E052-7805-BE63-B4D5892E85A2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01946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0662" y="457200"/>
            <a:ext cx="3936333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8587" y="987425"/>
            <a:ext cx="6178629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40662" y="2057399"/>
            <a:ext cx="3936333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CEA63B2-12D0-AA2D-A32F-6F8C73030222}" type="datetimeFigureOut">
              <a:rPr lang="de-DE"/>
              <a:t>30.09.2023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1B82BE1-C504-4FC8-DA8C-1E0DEDB9A912}" type="datetimeFigureOut">
              <a:rPr lang="de-DE"/>
              <a:t>30.09.2023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33988" y="365125"/>
            <a:ext cx="2631638" cy="5811838"/>
          </a:xfrm>
        </p:spPr>
        <p:txBody>
          <a:bodyPr vert="eaVert"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9072" y="365125"/>
            <a:ext cx="7742356" cy="5811838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839072" y="6356350"/>
            <a:ext cx="274605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23924BA-7354-96A0-A2FD-4AEFDF58B1F8}" type="datetimeFigureOut">
              <a:rPr lang="de-DE"/>
              <a:t>30.09.2023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042806" y="6356350"/>
            <a:ext cx="411908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2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 28">
            <a:extLst>
              <a:ext uri="{FF2B5EF4-FFF2-40B4-BE49-F238E27FC236}">
                <a16:creationId xmlns:a16="http://schemas.microsoft.com/office/drawing/2014/main" id="{FBFC42BB-3257-08C2-B7A5-F7969332A604}"/>
              </a:ext>
            </a:extLst>
          </p:cNvPr>
          <p:cNvSpPr/>
          <p:nvPr/>
        </p:nvSpPr>
        <p:spPr>
          <a:xfrm>
            <a:off x="5184746" y="0"/>
            <a:ext cx="7019954" cy="3139126"/>
          </a:xfrm>
          <a:custGeom>
            <a:avLst/>
            <a:gdLst>
              <a:gd name="connsiteX0" fmla="*/ 0 w 7019954"/>
              <a:gd name="connsiteY0" fmla="*/ 0 h 3139126"/>
              <a:gd name="connsiteX1" fmla="*/ 7019954 w 7019954"/>
              <a:gd name="connsiteY1" fmla="*/ 0 h 3139126"/>
              <a:gd name="connsiteX2" fmla="*/ 7019954 w 7019954"/>
              <a:gd name="connsiteY2" fmla="*/ 3139126 h 3139126"/>
              <a:gd name="connsiteX3" fmla="*/ 7015760 w 7019954"/>
              <a:gd name="connsiteY3" fmla="*/ 3139126 h 3139126"/>
              <a:gd name="connsiteX4" fmla="*/ 0 w 7019954"/>
              <a:gd name="connsiteY4" fmla="*/ 1877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954" h="3139126">
                <a:moveTo>
                  <a:pt x="0" y="0"/>
                </a:moveTo>
                <a:lnTo>
                  <a:pt x="7019954" y="0"/>
                </a:lnTo>
                <a:lnTo>
                  <a:pt x="7019954" y="3139126"/>
                </a:lnTo>
                <a:lnTo>
                  <a:pt x="7015760" y="3139126"/>
                </a:lnTo>
                <a:lnTo>
                  <a:pt x="0" y="18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029FF812-32AD-641E-8E98-F74C2E9D5661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372A9E-16AF-9B53-BFA5-2F66EA779E6A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9" name="Hilfslinien">
              <a:extLst>
                <a:ext uri="{FF2B5EF4-FFF2-40B4-BE49-F238E27FC236}">
                  <a16:creationId xmlns:a16="http://schemas.microsoft.com/office/drawing/2014/main" id="{80D2F661-B188-71F3-C8B6-376384B592C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7A3A6497-811A-829F-AC55-27484DCC1AD0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40A168C9-C53B-F3F8-8294-F1D88AAC2C14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E037E38C-49BC-2A86-5677-CAD2AB8F9DC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97EF709C-66C3-B03C-09E8-D6184D57D9CC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7D6B045C-82AE-E218-5909-3F668C2496EC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7BD29B4D-6150-FAD4-7519-8A126EDE9253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78D827B0-10A4-BDFC-D86E-F49A397683F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4C4D0838-D508-2788-7BE0-7DB86715A9EF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7DDE81-6DD4-D5A4-BA15-AEA2C2826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00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1 // Fläche +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BBD88F10-E957-5CBD-06BA-742DAE225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" t="37016" r="27387" b="14480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92A1753A-2EA2-9B73-F4C3-F9DAC676F734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0D569A2-F9BF-8049-566E-8DD74E7BB304}"/>
              </a:ext>
            </a:extLst>
          </p:cNvPr>
          <p:cNvGrpSpPr/>
          <p:nvPr/>
        </p:nvGrpSpPr>
        <p:grpSpPr>
          <a:xfrm>
            <a:off x="-467650" y="-459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93E74CCC-4C32-B3A5-F750-AECDD2D03B22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9AB0E142-7AED-51BB-051C-AF6E729CD8A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24EF96E2-2C84-3EB2-C71E-7629D873E7D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4F780FFB-2935-A478-7B1A-BF02C4FF5DD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8742FE-8F43-5893-5E63-702A8C32D0C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ACD4EB75-3DE8-3C95-5422-8CB8F53C6540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75C4660B-CDFC-4495-13D9-EAA8DF8925B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448C592C-5F7F-62A8-97CA-3C166B36A805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389CC1F5-BC32-B12B-3875-B5023622856D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1C8FC5-F554-A083-823C-3825254B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B47AB1D-CE29-4E9C-95AC-3821E7FC3E5B}"/>
              </a:ext>
            </a:extLst>
          </p:cNvPr>
          <p:cNvSpPr txBox="1"/>
          <p:nvPr/>
        </p:nvSpPr>
        <p:spPr>
          <a:xfrm>
            <a:off x="11913776" y="2908274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Sophie Pieper</a:t>
            </a:r>
          </a:p>
        </p:txBody>
      </p:sp>
    </p:spTree>
    <p:extLst>
      <p:ext uri="{BB962C8B-B14F-4D97-AF65-F5344CB8AC3E}">
        <p14:creationId xmlns:p14="http://schemas.microsoft.com/office/powerpoint/2010/main" val="12772275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2 // Fläche +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D3CDC97-39FB-DD0C-21A0-138D16009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 t="40288" r="31680" b="15885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7C0B2F95-5AA5-694F-EF50-41F0D9149BF6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E8C9470-0820-7A2D-8F7D-8546DA258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7B0E77E-1E87-4623-9D1C-CFD1B84FFC13}"/>
              </a:ext>
            </a:extLst>
          </p:cNvPr>
          <p:cNvSpPr txBox="1"/>
          <p:nvPr/>
        </p:nvSpPr>
        <p:spPr>
          <a:xfrm>
            <a:off x="11953531" y="2812862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12238831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D.3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C56B676-B741-5AAC-2439-95BCD61A9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" t="33000" r="1066" b="4819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D0BCA6E7-2E77-E59A-52E8-EAC41D331148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0B062C-9E7D-8013-22DD-F15719EE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17D09B-B521-4692-9AC2-425B4A2C7793}"/>
              </a:ext>
            </a:extLst>
          </p:cNvPr>
          <p:cNvSpPr txBox="1"/>
          <p:nvPr/>
        </p:nvSpPr>
        <p:spPr>
          <a:xfrm>
            <a:off x="11913776" y="2803766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9720683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D.4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EE07AB9-A516-F318-F7BD-FB4EEA659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" t="27963" r="3481" b="7571"/>
          <a:stretch/>
        </p:blipFill>
        <p:spPr>
          <a:xfrm>
            <a:off x="2957069" y="0"/>
            <a:ext cx="9247631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58AD022F-0FF9-08CD-4C63-DED6F5554189}"/>
              </a:ext>
            </a:extLst>
          </p:cNvPr>
          <p:cNvSpPr/>
          <p:nvPr/>
        </p:nvSpPr>
        <p:spPr>
          <a:xfrm>
            <a:off x="1" y="5114349"/>
            <a:ext cx="122047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776" y="6343342"/>
            <a:ext cx="1151998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8775" y="6069200"/>
            <a:ext cx="5185224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2067931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34428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8000" y="-468000"/>
            <a:ext cx="13140000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45298D-FD92-4918-D31C-DC6BDA684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12" y="276642"/>
            <a:ext cx="2909931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64FBA65-0D0A-463B-9AAB-7126CE7BCEB1}"/>
              </a:ext>
            </a:extLst>
          </p:cNvPr>
          <p:cNvSpPr txBox="1"/>
          <p:nvPr/>
        </p:nvSpPr>
        <p:spPr>
          <a:xfrm>
            <a:off x="11927701" y="1271058"/>
            <a:ext cx="276999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600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2793658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rgbClr val="333F48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pPr>
              <a:defRPr/>
            </a:pPr>
            <a:fld id="{08395586-F03A-48D1-94DF-16B239DF4FB5}" type="slidenum">
              <a:rPr lang="de-DE" smtClean="0"/>
              <a:t>‹Nr.›</a:t>
            </a:fld>
            <a:endParaRPr lang="de-DE"/>
          </a:p>
        </p:txBody>
      </p:sp>
      <p:sp>
        <p:nvSpPr>
          <p:cNvPr id="35" name="Hilfslinien"/>
          <p:cNvSpPr txBox="1"/>
          <p:nvPr/>
        </p:nvSpPr>
        <p:spPr>
          <a:xfrm rot="10800000" flipH="1" flipV="1">
            <a:off x="360000" y="-46800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Hilfslinien anzeigen über Menü: </a:t>
            </a: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Ansicht &gt; Anzeigen &gt; Haken bei Führungslinien setzen</a:t>
            </a:r>
          </a:p>
        </p:txBody>
      </p:sp>
      <p:cxnSp>
        <p:nvCxnSpPr>
          <p:cNvPr id="40" name="Linie"/>
          <p:cNvCxnSpPr/>
          <p:nvPr/>
        </p:nvCxnSpPr>
        <p:spPr>
          <a:xfrm>
            <a:off x="12312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ie"/>
          <p:cNvCxnSpPr/>
          <p:nvPr/>
        </p:nvCxnSpPr>
        <p:spPr>
          <a:xfrm>
            <a:off x="11844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inie"/>
          <p:cNvCxnSpPr/>
          <p:nvPr/>
        </p:nvCxnSpPr>
        <p:spPr>
          <a:xfrm>
            <a:off x="360000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ie"/>
          <p:cNvCxnSpPr/>
          <p:nvPr/>
        </p:nvCxnSpPr>
        <p:spPr>
          <a:xfrm>
            <a:off x="11844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nie"/>
          <p:cNvCxnSpPr/>
          <p:nvPr/>
        </p:nvCxnSpPr>
        <p:spPr>
          <a:xfrm>
            <a:off x="360000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ie"/>
          <p:cNvCxnSpPr/>
          <p:nvPr/>
        </p:nvCxnSpPr>
        <p:spPr>
          <a:xfrm>
            <a:off x="-468000" y="5742000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Linie">
            <a:extLst>
              <a:ext uri="{FF2B5EF4-FFF2-40B4-BE49-F238E27FC236}">
                <a16:creationId xmlns:a16="http://schemas.microsoft.com/office/drawing/2014/main" id="{8D0B170D-1F12-9FE3-0ECD-DF3E32E971CD}"/>
              </a:ext>
            </a:extLst>
          </p:cNvPr>
          <p:cNvCxnSpPr/>
          <p:nvPr/>
        </p:nvCxnSpPr>
        <p:spPr>
          <a:xfrm>
            <a:off x="-468000" y="1346554"/>
            <a:ext cx="360000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ilfslinien">
            <a:extLst>
              <a:ext uri="{FF2B5EF4-FFF2-40B4-BE49-F238E27FC236}">
                <a16:creationId xmlns:a16="http://schemas.microsoft.com/office/drawing/2014/main" id="{99CCA73F-E792-6EBF-94D2-5DF266706ABB}"/>
              </a:ext>
            </a:extLst>
          </p:cNvPr>
          <p:cNvSpPr txBox="1"/>
          <p:nvPr/>
        </p:nvSpPr>
        <p:spPr>
          <a:xfrm rot="10800000" flipH="1" flipV="1">
            <a:off x="360000" y="7029450"/>
            <a:ext cx="1148400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78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98D97F-4A11-D976-2BB1-FC183C5BDF4F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 t="-78" b="-78"/>
          <a:stretch/>
        </p:blipFill>
        <p:spPr>
          <a:xfrm>
            <a:off x="350838" y="267118"/>
            <a:ext cx="1632338" cy="4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49" r:id="rId33"/>
    <p:sldLayoutId id="2147483651" r:id="rId34"/>
    <p:sldLayoutId id="2147483652" r:id="rId35"/>
    <p:sldLayoutId id="2147483653" r:id="rId36"/>
    <p:sldLayoutId id="2147483654" r:id="rId37"/>
    <p:sldLayoutId id="2147483655" r:id="rId38"/>
    <p:sldLayoutId id="2147483656" r:id="rId39"/>
    <p:sldLayoutId id="2147483657" r:id="rId40"/>
    <p:sldLayoutId id="2147483658" r:id="rId41"/>
    <p:sldLayoutId id="2147483659" r:id="rId42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rgbClr val="333F4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719938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None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>
          <p15:clr>
            <a:srgbClr val="A4A3A4"/>
          </p15:clr>
        </p15:guide>
        <p15:guide id="2" pos="7473">
          <p15:clr>
            <a:srgbClr val="A4A3A4"/>
          </p15:clr>
        </p15:guide>
        <p15:guide id="3" orient="horz" pos="36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" TargetMode="External"/><Relationship Id="rId2" Type="http://schemas.openxmlformats.org/officeDocument/2006/relationships/hyperlink" Target="https://github.com/radiantearth/stac-api-spec/tree/main" TargetMode="Externa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Datei:FAIR_data_principles.jpg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/tutorials/intro-to-stac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stacspec.org/en/tutorials/intro-to-stac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en/tutorials/intro-to-stac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STAC – </a:t>
            </a:r>
            <a:r>
              <a:rPr lang="de-DE" dirty="0" err="1"/>
              <a:t>SpatioTemporal</a:t>
            </a:r>
            <a:r>
              <a:rPr lang="de-DE" dirty="0"/>
              <a:t> Asset Catalog</a:t>
            </a:r>
            <a:endParaRPr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Tim </a:t>
            </a:r>
            <a:r>
              <a:rPr lang="de-DE" dirty="0" err="1"/>
              <a:t>Ciroth</a:t>
            </a:r>
            <a:r>
              <a:rPr lang="de-DE" dirty="0"/>
              <a:t> und Michael Brüggemann</a:t>
            </a:r>
            <a:endParaRPr dirty="0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ADF0A87-C996-5B60-7992-B230AA79D710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82394153" name="Grafik 168239415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228995" y="1642796"/>
            <a:ext cx="4400260" cy="314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</a:t>
            </a:r>
            <a:r>
              <a:rPr lang="de-DE" dirty="0" err="1"/>
              <a:t>ItemSearch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10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F261FF-E656-45DB-6FBC-C5355B5C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614" y="2195476"/>
            <a:ext cx="6281114" cy="3369423"/>
          </a:xfrm>
        </p:spPr>
      </p:pic>
    </p:spTree>
    <p:extLst>
      <p:ext uri="{BB962C8B-B14F-4D97-AF65-F5344CB8AC3E}">
        <p14:creationId xmlns:p14="http://schemas.microsoft.com/office/powerpoint/2010/main" val="391515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Eine Beispiel-Implementierung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  <a:p>
            <a:pPr marL="0" indent="0">
              <a:buFont typeface="Arial"/>
              <a:buNone/>
              <a:defRPr/>
            </a:pPr>
            <a:r>
              <a:rPr lang="de-DE" dirty="0"/>
              <a:t>		</a:t>
            </a:r>
          </a:p>
          <a:p>
            <a:pPr marL="0" indent="0">
              <a:buFont typeface="Arial"/>
              <a:buNone/>
              <a:defRPr/>
            </a:pPr>
            <a:r>
              <a:rPr lang="de-DE" sz="4800" dirty="0"/>
              <a:t>		&lt;</a:t>
            </a:r>
            <a:r>
              <a:rPr lang="de-DE" sz="4800" dirty="0" err="1"/>
              <a:t>LiveDemo</a:t>
            </a:r>
            <a:r>
              <a:rPr lang="de-DE" sz="4800" dirty="0"/>
              <a:t>&gt; </a:t>
            </a:r>
            <a:r>
              <a:rPr lang="de-DE" sz="2400" u="sng" dirty="0">
                <a:hlinkClick r:id="rId2" tooltip="http://localhost:3000"/>
              </a:rPr>
              <a:t>STAC-Beispiel</a:t>
            </a:r>
            <a:r>
              <a:rPr lang="de-DE" sz="4800" dirty="0"/>
              <a:t> &lt;/</a:t>
            </a:r>
            <a:r>
              <a:rPr lang="de-DE" sz="4800" dirty="0" err="1"/>
              <a:t>LiveDemo</a:t>
            </a:r>
            <a:r>
              <a:rPr lang="de-DE" sz="4800" dirty="0"/>
              <a:t>&gt;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11</a:t>
            </a:fld>
            <a:r>
              <a:rPr lang="de-DE"/>
              <a:t> </a:t>
            </a:r>
            <a:endParaRPr lang="de-DE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791849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Literaturverzeichnis</a:t>
            </a:r>
            <a:endParaRPr/>
          </a:p>
        </p:txBody>
      </p:sp>
      <p:sp>
        <p:nvSpPr>
          <p:cNvPr id="2019381657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STAC Spezifikation: </a:t>
            </a:r>
            <a:r>
              <a:rPr lang="de-DE" sz="2000" b="0" i="0" u="sng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2" tooltip="https://github.com/radiantearth/stac-api-spec/tree/main"/>
              </a:rPr>
              <a:t>https://github.com/radiantearth/stac-api-spec/tree/main</a:t>
            </a: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/>
              <a:t>STAC Website: 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  <a:hlinkClick r:id="rId3"/>
              </a:rPr>
              <a:t>https://stacspec.org/en</a:t>
            </a:r>
            <a:r>
              <a:rPr lang="de-DE" sz="20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endParaRPr lang="de-DE"/>
          </a:p>
        </p:txBody>
      </p:sp>
      <p:sp>
        <p:nvSpPr>
          <p:cNvPr id="1256903936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0DBA54B-7E17-22DC-D8EF-FD698E4052A8}" type="slidenum">
              <a:rPr lang="de-DE" sz="1600">
                <a:latin typeface="Calibri"/>
                <a:cs typeface="Calibri"/>
              </a:rPr>
              <a:t>12</a:t>
            </a:fld>
            <a:r>
              <a:rPr lang="de-DE"/>
              <a:t> </a:t>
            </a:r>
            <a:endParaRPr lang="de-DE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255777" name="Titel 1"/>
          <p:cNvSpPr>
            <a:spLocks noGrp="1"/>
          </p:cNvSpPr>
          <p:nvPr>
            <p:ph type="title"/>
          </p:nvPr>
        </p:nvSpPr>
        <p:spPr bwMode="auto">
          <a:xfrm>
            <a:off x="360000" y="1350960"/>
            <a:ext cx="11484000" cy="575328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r>
              <a:rPr lang="de-DE" dirty="0"/>
              <a:t>Fragen?</a:t>
            </a:r>
            <a:endParaRPr dirty="0"/>
          </a:p>
        </p:txBody>
      </p:sp>
      <p:sp>
        <p:nvSpPr>
          <p:cNvPr id="1835830434" name="Inhaltsplatzhalter 2"/>
          <p:cNvSpPr>
            <a:spLocks noGrp="1"/>
          </p:cNvSpPr>
          <p:nvPr>
            <p:ph idx="1"/>
          </p:nvPr>
        </p:nvSpPr>
        <p:spPr bwMode="auto"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>
              <a:defRPr/>
            </a:pPr>
            <a:endParaRPr sz="1600" dirty="0"/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de-DE" sz="1600" b="0" i="0" u="none" strike="noStrike" cap="none" spc="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17661312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pPr>
              <a:defRPr/>
            </a:pPr>
            <a:fld id="{561649E4-1823-B6C8-69BF-5E96D6D64945}" type="slidenum">
              <a:rPr lang="de-DE" sz="1600">
                <a:latin typeface="Calibri"/>
                <a:cs typeface="Calibri"/>
              </a:rPr>
              <a:t>13</a:t>
            </a:fld>
            <a:r>
              <a:rPr lang="de-DE"/>
              <a:t> </a:t>
            </a:r>
            <a:endParaRPr lang="de-DE" sz="1400"/>
          </a:p>
        </p:txBody>
      </p:sp>
      <p:pic>
        <p:nvPicPr>
          <p:cNvPr id="3" name="Grafik 2" descr="Ein Bild, das Cartoon enthält.">
            <a:extLst>
              <a:ext uri="{FF2B5EF4-FFF2-40B4-BE49-F238E27FC236}">
                <a16:creationId xmlns:a16="http://schemas.microsoft.com/office/drawing/2014/main" id="{1A5B1F32-5064-E878-D5BF-6EA61DAE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88" y="1350960"/>
            <a:ext cx="4275195" cy="427519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9FE8432-B18C-661B-E630-5233105FE36C}"/>
              </a:ext>
            </a:extLst>
          </p:cNvPr>
          <p:cNvSpPr txBox="1"/>
          <p:nvPr/>
        </p:nvSpPr>
        <p:spPr>
          <a:xfrm>
            <a:off x="3987053" y="5836024"/>
            <a:ext cx="5028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solidFill>
                  <a:schemeClr val="hlink"/>
                </a:solidFill>
              </a:rPr>
              <a:t>https://pixabay.com/de/illustrations/frage-fragezeichen-antwort-symbol-1015308/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Was ist der STAC?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STAC Spezifikation</a:t>
            </a:r>
          </a:p>
          <a:p>
            <a:pPr marL="305907" indent="-305907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 dirty="0"/>
              <a:t>Datasets &amp; Tools</a:t>
            </a:r>
          </a:p>
          <a:p>
            <a:pPr marL="305907" indent="-305907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 marL="305908" indent="-305908">
              <a:buFont typeface="Arial"/>
              <a:buChar char="•"/>
              <a:defRPr/>
            </a:pPr>
            <a:r>
              <a:rPr lang="de-DE" dirty="0"/>
              <a:t>Community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2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673857787" name="Textfeld 1673857786"/>
          <p:cNvSpPr txBox="1"/>
          <p:nvPr/>
        </p:nvSpPr>
        <p:spPr bwMode="auto">
          <a:xfrm>
            <a:off x="3695766" y="5472928"/>
            <a:ext cx="3692443" cy="4053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000" u="sng" dirty="0">
                <a:solidFill>
                  <a:schemeClr val="hlink"/>
                </a:solidFill>
              </a:rPr>
              <a:t>https://de.wikipedia.org/wiki/Datei:Noun_Project_Community_icon_627732.svg</a:t>
            </a:r>
            <a:endParaRPr sz="1000" u="sng" dirty="0">
              <a:solidFill>
                <a:schemeClr val="hlink"/>
              </a:solidFill>
            </a:endParaRPr>
          </a:p>
        </p:txBody>
      </p:sp>
      <p:sp>
        <p:nvSpPr>
          <p:cNvPr id="1659839603" name="Textfeld 1659839602"/>
          <p:cNvSpPr txBox="1"/>
          <p:nvPr/>
        </p:nvSpPr>
        <p:spPr bwMode="auto">
          <a:xfrm>
            <a:off x="4252254" y="3908618"/>
            <a:ext cx="4212219" cy="2488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>
            <a:defPPr>
              <a:defRPr lang="de-DE"/>
            </a:defPPr>
            <a:lvl1pPr>
              <a:defRPr sz="1000" u="sng">
                <a:solidFill>
                  <a:schemeClr val="hlink"/>
                </a:solidFill>
              </a:defRPr>
            </a:lvl1pPr>
          </a:lstStyle>
          <a:p>
            <a:r>
              <a:rPr lang="de-DE" dirty="0"/>
              <a:t>https://www.flaticon.com/de/kostenloses-icon/werkzeuge_4359812</a:t>
            </a:r>
            <a:endParaRPr dirty="0"/>
          </a:p>
        </p:txBody>
      </p:sp>
      <p:sp>
        <p:nvSpPr>
          <p:cNvPr id="610040024" name="Textfeld 610040023"/>
          <p:cNvSpPr txBox="1"/>
          <p:nvPr/>
        </p:nvSpPr>
        <p:spPr bwMode="auto">
          <a:xfrm>
            <a:off x="4382061" y="2378670"/>
            <a:ext cx="3952606" cy="2488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de-DE" sz="1000" u="sng" dirty="0">
                <a:solidFill>
                  <a:schemeClr val="hlink"/>
                </a:solidFill>
              </a:rPr>
              <a:t>https://www.flaticon.com/de/kostenloses-icon/spezifikation_4296577</a:t>
            </a:r>
            <a:endParaRPr sz="1000" u="sng" dirty="0">
              <a:solidFill>
                <a:schemeClr val="hlink"/>
              </a:solidFill>
            </a:endParaRPr>
          </a:p>
        </p:txBody>
      </p:sp>
      <p:pic>
        <p:nvPicPr>
          <p:cNvPr id="881140135" name="Grafik 8811401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827697" y="1869822"/>
            <a:ext cx="1281636" cy="1281636"/>
          </a:xfrm>
          <a:prstGeom prst="rect">
            <a:avLst/>
          </a:prstGeom>
        </p:spPr>
      </p:pic>
      <p:pic>
        <p:nvPicPr>
          <p:cNvPr id="714437940" name="Grafik 71443793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27697" y="3531246"/>
            <a:ext cx="1096401" cy="1096401"/>
          </a:xfrm>
          <a:prstGeom prst="rect">
            <a:avLst/>
          </a:prstGeom>
        </p:spPr>
      </p:pic>
      <p:pic>
        <p:nvPicPr>
          <p:cNvPr id="115879874" name="Grafik 11587987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07414" y="5021072"/>
            <a:ext cx="1445005" cy="144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4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040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4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3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857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288325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Was bringt mir STAC?</a:t>
            </a:r>
            <a:endParaRPr/>
          </a:p>
        </p:txBody>
      </p:sp>
      <p:pic>
        <p:nvPicPr>
          <p:cNvPr id="533257001" name="Inhaltsplatzhalter 53325700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682794" y="2492429"/>
            <a:ext cx="8236323" cy="2800349"/>
          </a:xfrm>
          <a:prstGeom prst="rect">
            <a:avLst/>
          </a:prstGeom>
        </p:spPr>
      </p:pic>
      <p:sp>
        <p:nvSpPr>
          <p:cNvPr id="112913430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ECCDF1-2FC2-C019-6B74-214F134E5270}" type="slidenum">
              <a:rPr lang="de-DE" sz="1600">
                <a:latin typeface="Calibri"/>
                <a:cs typeface="Calibri"/>
              </a:rPr>
              <a:t>3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876205352" name="Textfeld 1876205351"/>
          <p:cNvSpPr txBox="1"/>
          <p:nvPr/>
        </p:nvSpPr>
        <p:spPr bwMode="auto">
          <a:xfrm>
            <a:off x="2058469" y="5515602"/>
            <a:ext cx="748749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>
                <a:hlinkClick r:id="rId3" tooltip="https://de.wikipedia.org/wiki/Datei:FAIR_data_principles.jpg"/>
              </a:rPr>
              <a:t>SangyaPundir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- Item</a:t>
            </a:r>
            <a:endParaRPr/>
          </a:p>
        </p:txBody>
      </p:sp>
      <p:pic>
        <p:nvPicPr>
          <p:cNvPr id="570319551" name="Inhaltsplatzhalter 57031955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235600" y="1800000"/>
            <a:ext cx="7290000" cy="47556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4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006157010" name="Textfeld 1006157009"/>
          <p:cNvSpPr txBox="1"/>
          <p:nvPr/>
        </p:nvSpPr>
        <p:spPr bwMode="auto">
          <a:xfrm>
            <a:off x="2235598" y="6555600"/>
            <a:ext cx="748533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>
                <a:solidFill>
                  <a:schemeClr val="hlink"/>
                </a:solidFill>
                <a:hlinkClick r:id="rId3" tooltip="https://stacspec.org/en/tutorials/intro-to-stac/"/>
              </a:rPr>
              <a:t>Intro to STAC: an Overview of the Specification | STAC Tutorials (stacspec.org)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519544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– Catalog</a:t>
            </a:r>
            <a:endParaRPr/>
          </a:p>
        </p:txBody>
      </p:sp>
      <p:pic>
        <p:nvPicPr>
          <p:cNvPr id="225811631" name="Inhaltsplatzhalter 225811630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5712177" y="875348"/>
            <a:ext cx="5411822" cy="5178697"/>
          </a:xfrm>
          <a:prstGeom prst="rect">
            <a:avLst/>
          </a:prstGeom>
        </p:spPr>
      </p:pic>
      <p:sp>
        <p:nvSpPr>
          <p:cNvPr id="415314990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79EE77-B695-16E4-F5B5-F5D7F16B9599}" type="slidenum">
              <a:rPr lang="de-DE" sz="1600">
                <a:latin typeface="Calibri"/>
                <a:cs typeface="Calibri"/>
              </a:rPr>
              <a:t>5</a:t>
            </a:fld>
            <a:r>
              <a:rPr lang="de-DE"/>
              <a:t> </a:t>
            </a:r>
            <a:endParaRPr lang="de-DE" sz="1400"/>
          </a:p>
        </p:txBody>
      </p:sp>
      <p:pic>
        <p:nvPicPr>
          <p:cNvPr id="1933119728" name="Grafik 193311972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8715" y="2299352"/>
            <a:ext cx="5023461" cy="3754692"/>
          </a:xfrm>
          <a:prstGeom prst="rect">
            <a:avLst/>
          </a:prstGeom>
        </p:spPr>
      </p:pic>
      <p:sp>
        <p:nvSpPr>
          <p:cNvPr id="43945899" name="Textfeld 43945898"/>
          <p:cNvSpPr txBox="1"/>
          <p:nvPr/>
        </p:nvSpPr>
        <p:spPr bwMode="auto">
          <a:xfrm>
            <a:off x="688714" y="6047289"/>
            <a:ext cx="7485691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>
                <a:solidFill>
                  <a:schemeClr val="hlink"/>
                </a:solidFill>
                <a:hlinkClick r:id="rId4" tooltip="https://stacspec.org/en/tutorials/intro-to-stac/"/>
              </a:rPr>
              <a:t>Intro to STAC: an Overview of the Specification | STAC Tutorials (stacspec.org)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493532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Die STAC Ressourcen - Collection</a:t>
            </a:r>
            <a:endParaRPr/>
          </a:p>
        </p:txBody>
      </p:sp>
      <p:pic>
        <p:nvPicPr>
          <p:cNvPr id="101397142" name="Inhaltsplatzhalter 101397141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52661" y="2064723"/>
            <a:ext cx="7942620" cy="4467724"/>
          </a:xfrm>
          <a:prstGeom prst="rect">
            <a:avLst/>
          </a:prstGeom>
        </p:spPr>
      </p:pic>
      <p:sp>
        <p:nvSpPr>
          <p:cNvPr id="149848749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3B145F5-1105-BA5C-E237-104BBCE96ECF}" type="slidenum">
              <a:rPr lang="de-DE" sz="1600">
                <a:latin typeface="Calibri"/>
                <a:cs typeface="Calibri"/>
              </a:rPr>
              <a:t>6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250303947" name="Textfeld 250303946"/>
          <p:cNvSpPr txBox="1"/>
          <p:nvPr/>
        </p:nvSpPr>
        <p:spPr bwMode="auto">
          <a:xfrm>
            <a:off x="1952659" y="6555600"/>
            <a:ext cx="7485691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>
                <a:solidFill>
                  <a:schemeClr val="hlink"/>
                </a:solidFill>
                <a:hlinkClick r:id="rId3" tooltip="https://stacspec.org/en/tutorials/intro-to-stac/"/>
              </a:rPr>
              <a:t>Intro to STAC: an Overview of the Specification | STAC Tutorials (stacspec.org)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Die STAC API</a:t>
            </a:r>
            <a:endParaRPr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 bwMode="auto">
          <a:xfrm>
            <a:off x="360000" y="2322513"/>
            <a:ext cx="4721048" cy="3421062"/>
          </a:xfrm>
        </p:spPr>
        <p:txBody>
          <a:bodyPr/>
          <a:lstStyle/>
          <a:p>
            <a:pPr marL="305908" indent="-305908">
              <a:buFont typeface="Arial"/>
              <a:buChar char="•"/>
              <a:defRPr/>
            </a:pPr>
            <a:r>
              <a:rPr lang="de-DE" dirty="0"/>
              <a:t>Zusammenspiel verschiedener Konformitätsklassen: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Core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Collections and Features</a:t>
            </a:r>
          </a:p>
          <a:p>
            <a:pPr marL="705958" lvl="1" indent="-305908">
              <a:buFont typeface="Arial"/>
              <a:buChar char="•"/>
              <a:defRPr/>
            </a:pPr>
            <a:r>
              <a:rPr lang="de-DE" dirty="0"/>
              <a:t>STAC API – </a:t>
            </a:r>
            <a:r>
              <a:rPr lang="de-DE" dirty="0" err="1"/>
              <a:t>ItemSearch</a:t>
            </a:r>
            <a:endParaRPr lang="de-DE" dirty="0"/>
          </a:p>
          <a:p>
            <a:pPr marL="305908" lvl="0" indent="-305908">
              <a:buFont typeface="Arial"/>
              <a:buChar char="•"/>
              <a:defRPr/>
            </a:pPr>
            <a:r>
              <a:rPr lang="de-DE" dirty="0"/>
              <a:t>Dynamische Version eines STAC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 sz="1600">
                <a:latin typeface="Calibri"/>
                <a:cs typeface="Calibri"/>
              </a:rPr>
              <a:t>7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003180062" name="Textfeld 1003180061"/>
          <p:cNvSpPr txBox="1"/>
          <p:nvPr/>
        </p:nvSpPr>
        <p:spPr bwMode="auto">
          <a:xfrm>
            <a:off x="7372454" y="5170569"/>
            <a:ext cx="225826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400" u="sng" dirty="0"/>
              <a:t>(</a:t>
            </a:r>
            <a:r>
              <a:rPr sz="1400" u="sng" dirty="0" err="1"/>
              <a:t>eigene</a:t>
            </a:r>
            <a:r>
              <a:rPr sz="1400" u="sng" dirty="0"/>
              <a:t> </a:t>
            </a:r>
            <a:r>
              <a:rPr sz="1400" u="sng" dirty="0" err="1"/>
              <a:t>Darstellung</a:t>
            </a:r>
            <a:r>
              <a:rPr sz="1400" u="sng" dirty="0"/>
              <a:t>)</a:t>
            </a:r>
            <a:endParaRPr u="sng" dirty="0"/>
          </a:p>
        </p:txBody>
      </p:sp>
      <p:pic>
        <p:nvPicPr>
          <p:cNvPr id="972400726" name="Grafik 97240072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88870" y="1344052"/>
            <a:ext cx="7024714" cy="389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Core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E0A3939-E72F-5080-AA74-09FB127F4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814" y="1816600"/>
            <a:ext cx="5472508" cy="3689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33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41F3-1F4B-423C-F420-7E75BB3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STAC API – Collections and Features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834DB-A57E-DFF2-951B-83140B0B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E81BD9-660E-55F2-9F99-CBF3E01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C85CC-ED7D-B982-0E17-FD0858D0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95586-F03A-48D1-94DF-16B239DF4FB5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EEF1D6-39D0-9288-5276-2B3AF5E6D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40" y="2186323"/>
            <a:ext cx="7258343" cy="372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30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Münster PowerPoint Master">
  <a:themeElements>
    <a:clrScheme name="Universität Münster">
      <a:dk1>
        <a:srgbClr val="333F48"/>
      </a:dk1>
      <a:lt1>
        <a:srgbClr val="F4F4F4"/>
      </a:lt1>
      <a:dk2>
        <a:srgbClr val="F4F4F4"/>
      </a:dk2>
      <a:lt2>
        <a:srgbClr val="333F48"/>
      </a:lt2>
      <a:accent1>
        <a:srgbClr val="AF0078"/>
      </a:accent1>
      <a:accent2>
        <a:srgbClr val="00578A"/>
      </a:accent2>
      <a:accent3>
        <a:srgbClr val="009DD1"/>
      </a:accent3>
      <a:accent4>
        <a:srgbClr val="006E89"/>
      </a:accent4>
      <a:accent5>
        <a:srgbClr val="008E96"/>
      </a:accent5>
      <a:accent6>
        <a:srgbClr val="7AB51D"/>
      </a:accent6>
      <a:hlink>
        <a:srgbClr val="58585A"/>
      </a:hlink>
      <a:folHlink>
        <a:srgbClr val="58585A"/>
      </a:folHlink>
    </a:clrScheme>
    <a:fontScheme name="Universität Mün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APHIT">
      <a:srgbClr val="333F48"/>
    </a:custClr>
    <a:custClr name="CASSIS">
      <a:srgbClr val="AF0078"/>
    </a:custClr>
    <a:custClr name="LAPIS">
      <a:srgbClr val="00578A"/>
    </a:custClr>
    <a:custClr name="CYAN">
      <a:srgbClr val="009DD1"/>
    </a:custClr>
    <a:custClr name="OZEAN">
      <a:srgbClr val="006E89"/>
    </a:custClr>
    <a:custClr name="TÜRKIS">
      <a:srgbClr val="008E96"/>
    </a:custClr>
    <a:custClr name="APFELGRÜN">
      <a:srgbClr val="7AB51D"/>
    </a:custClr>
    <a:custClr name="PERIDOT">
      <a:srgbClr val="B1C800"/>
    </a:custClr>
  </a:custClrLst>
  <a:extLst>
    <a:ext uri="{05A4C25C-085E-4340-85A3-A5531E510DB2}">
      <thm15:themeFamily xmlns:thm15="http://schemas.microsoft.com/office/thememl/2012/main" name="PPT_UnivMs_Var1_Calibri_16x9_02.potx" id="{FCC11A58-F0FC-4909-AAB8-3C3FE25CFE08}" vid="{DDB0152F-92DE-4514-9D13-2F26A5661E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2023_s_ppt_vorlagen_calibri_16x9_de_fin</Template>
  <TotalTime>0</TotalTime>
  <Words>282</Words>
  <Application>Microsoft Office PowerPoint</Application>
  <DocSecurity>0</DocSecurity>
  <PresentationFormat>Benutzerdefiniert</PresentationFormat>
  <Paragraphs>59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Meta Offc Pro</vt:lpstr>
      <vt:lpstr>Universität Münster PowerPoint Master</vt:lpstr>
      <vt:lpstr>STAC – SpatioTemporal Asset Catalog</vt:lpstr>
      <vt:lpstr>Was ist der STAC?</vt:lpstr>
      <vt:lpstr>Was bringt mir STAC?</vt:lpstr>
      <vt:lpstr>Die STAC Ressourcen - Item</vt:lpstr>
      <vt:lpstr>Die STAC Ressourcen – Catalog</vt:lpstr>
      <vt:lpstr>Die STAC Ressourcen - Collection</vt:lpstr>
      <vt:lpstr>Die STAC API</vt:lpstr>
      <vt:lpstr>Die STAC API – Core</vt:lpstr>
      <vt:lpstr>Die STAC API – Collections and Features </vt:lpstr>
      <vt:lpstr>Die STAC API – ItemSearch</vt:lpstr>
      <vt:lpstr>Eine Beispiel-Implementierung</vt:lpstr>
      <vt:lpstr>Literaturverzeichnis</vt:lpstr>
      <vt:lpstr>Fragen?</vt:lpstr>
    </vt:vector>
  </TitlesOfParts>
  <Manager/>
  <Company>Westfälische Wilhelms-Universität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subject/>
  <dc:creator>Thieleke, Christine</dc:creator>
  <cp:keywords/>
  <dc:description/>
  <cp:lastModifiedBy>Sir Krause</cp:lastModifiedBy>
  <cp:revision>162</cp:revision>
  <dcterms:created xsi:type="dcterms:W3CDTF">2019-09-05T07:16:21Z</dcterms:created>
  <dcterms:modified xsi:type="dcterms:W3CDTF">2023-09-30T10:56:25Z</dcterms:modified>
  <cp:category/>
  <dc:identifier/>
  <cp:contentStatus/>
  <dc:language/>
  <cp:version/>
</cp:coreProperties>
</file>